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6858000" cy="12192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/>
        <a:schemeClr val="dk1"/>
      </a:tcTxStyle>
      <a:tcStyle>
        <a:tcBdr>
          <a:left>
            <a:ln w="12700">
              <a:solidFill>
                <a:schemeClr val="lt1"/>
              </a:solidFill>
              <a:prstDash val="solid"/>
            </a:ln>
          </a:left>
          <a:right>
            <a:ln w="12700">
              <a:solidFill>
                <a:schemeClr val="lt1"/>
              </a:solidFill>
              <a:prstDash val="solid"/>
            </a:ln>
          </a:right>
          <a:top>
            <a:ln w="12700">
              <a:solidFill>
                <a:schemeClr val="lt1"/>
              </a:solidFill>
              <a:prstDash val="solid"/>
            </a:ln>
          </a:top>
          <a:bottom>
            <a:ln w="12700">
              <a:solidFill>
                <a:schemeClr val="lt1"/>
              </a:solidFill>
              <a:prstDash val="solid"/>
            </a:ln>
          </a:bottom>
          <a:insideH>
            <a:ln w="12700">
              <a:solidFill>
                <a:schemeClr val="lt1"/>
              </a:solidFill>
              <a:prstDash val="solid"/>
            </a:ln>
          </a:insideH>
          <a:insideV>
            <a:ln w="12700">
              <a:solidFill>
                <a:schemeClr val="lt1"/>
              </a:solidFill>
              <a:prstDash val="solid"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/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/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/>
        <a:schemeClr val="lt1"/>
      </a:tcTxStyle>
      <a:tcStyle>
        <a:tcBdr>
          <a:top>
            <a:ln w="38100">
              <a:solidFill>
                <a:schemeClr val="lt1"/>
              </a:solidFill>
              <a:prstDash val="solid"/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/>
        <a:schemeClr val="lt1"/>
      </a:tcTxStyle>
      <a:tcStyle>
        <a:tcBdr>
          <a:bottom>
            <a:ln w="38100">
              <a:solidFill>
                <a:schemeClr val="lt1"/>
              </a:solidFill>
              <a:prstDash val="soli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7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Group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defPPr/>
            <a:lvl1pPr lvl="0" algn="ctr">
              <a:defRPr sz="6000"/>
            </a:lvl1pPr>
          </a:lstStyle>
          <a:p>
            <a:r>
              <a:t>Образец заголовка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defPPr/>
            <a:lvl1pPr marL="0" lvl="0" indent="0" algn="ctr">
              <a:buNone/>
              <a:defRPr sz="2400"/>
            </a:lvl1pPr>
            <a:lvl2pPr marL="457200" lvl="1" indent="0" algn="ctr">
              <a:buNone/>
              <a:defRPr sz="2000"/>
            </a:lvl2pPr>
            <a:lvl3pPr marL="914400" lvl="2" indent="0" algn="ctr">
              <a:buNone/>
              <a:defRPr sz="1800"/>
            </a:lvl3pPr>
            <a:lvl4pPr marL="1371600" lvl="3" indent="0" algn="ctr">
              <a:buNone/>
              <a:defRPr sz="1600"/>
            </a:lvl4pPr>
            <a:lvl5pPr marL="1828800" lvl="4" indent="0" algn="ctr">
              <a:buNone/>
              <a:defRPr sz="1600"/>
            </a:lvl5pPr>
            <a:lvl6pPr marL="2286000" lvl="5" indent="0" algn="ctr">
              <a:buNone/>
              <a:defRPr sz="1600"/>
            </a:lvl6pPr>
            <a:lvl7pPr marL="2743200" lvl="6" indent="0" algn="ctr">
              <a:buNone/>
              <a:defRPr sz="1600"/>
            </a:lvl7pPr>
            <a:lvl8pPr marL="3200400" lvl="7" indent="0" algn="ctr">
              <a:buNone/>
              <a:defRPr sz="1600"/>
            </a:lvl8pPr>
            <a:lvl9pPr marL="3657600" lvl="8" indent="0" algn="ctr">
              <a:buNone/>
              <a:defRPr sz="1600"/>
            </a:lvl9pPr>
          </a:lstStyle>
          <a:p>
            <a:r>
              <a:t>Образец подзаголовка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03.02.2025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Group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03.02.2025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Group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03.02.2025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Group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03.02.2025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le and Subtitle">
    <p:spTree>
      <p:nvGrpSpPr>
        <p:cNvPr id="1" name="Group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6000"/>
            </a:lvl1pPr>
          </a:lstStyle>
          <a:p>
            <a:r>
              <a:t>Образец заголовка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lvl="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03.02.2025</a:t>
            </a:r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lide Title">
    <p:spTree>
      <p:nvGrpSpPr>
        <p:cNvPr id="1" name="Group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03.02.2025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 and Two Columns">
    <p:spTree>
      <p:nvGrpSpPr>
        <p:cNvPr id="1" name="Group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03.02.2025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Group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03.02.2025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Group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2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1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1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03.02.2025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itle, Text and Object">
    <p:spTree>
      <p:nvGrpSpPr>
        <p:cNvPr id="1" name="Group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3200"/>
            </a:lvl1pPr>
          </a:lstStyle>
          <a:p>
            <a:r>
              <a:t>Образец заголовка</a:t>
            </a:r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199" cy="4873625"/>
          </a:xfrm>
          <a:prstGeom prst="rect">
            <a:avLst/>
          </a:prstGeom>
        </p:spPr>
        <p:txBody>
          <a:bodyPr/>
          <a:lstStyle>
            <a:defPPr/>
            <a:lvl1pPr lvl="0">
              <a:defRPr sz="3200"/>
            </a:lvl1pPr>
            <a:lvl2pPr lvl="1">
              <a:defRPr sz="2800"/>
            </a:lvl2pPr>
            <a:lvl3pPr lvl="2">
              <a:defRPr sz="2400"/>
            </a:lvl3pPr>
            <a:lvl4pPr lvl="3">
              <a:defRPr sz="2000"/>
            </a:lvl4pPr>
            <a:lvl5pPr lvl="4">
              <a:defRPr sz="2000"/>
            </a:lvl5pPr>
            <a:lvl6pPr lvl="5">
              <a:defRPr sz="2000"/>
            </a:lvl6pPr>
            <a:lvl7pPr lvl="6">
              <a:defRPr sz="2000"/>
            </a:lvl7pPr>
            <a:lvl8pPr lvl="7">
              <a:defRPr sz="2000"/>
            </a:lvl8pPr>
            <a:lvl9pPr lvl="8">
              <a:defRPr sz="20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600"/>
            </a:lvl1pPr>
            <a:lvl2pPr marL="457200" lvl="1" indent="0">
              <a:buNone/>
              <a:defRPr sz="1400"/>
            </a:lvl2pPr>
            <a:lvl3pPr marL="914400" lvl="2" indent="0">
              <a:buNone/>
              <a:defRPr sz="1200"/>
            </a:lvl3pPr>
            <a:lvl4pPr marL="1371600" lvl="3" indent="0">
              <a:buNone/>
              <a:defRPr sz="1000"/>
            </a:lvl4pPr>
            <a:lvl5pPr marL="1828800" lvl="4" indent="0">
              <a:buNone/>
              <a:defRPr sz="1000"/>
            </a:lvl5pPr>
            <a:lvl6pPr marL="2286000" lvl="5" indent="0">
              <a:buNone/>
              <a:defRPr sz="1000"/>
            </a:lvl6pPr>
            <a:lvl7pPr marL="2743200" lvl="6" indent="0">
              <a:buNone/>
              <a:defRPr sz="1000"/>
            </a:lvl7pPr>
            <a:lvl8pPr marL="3200400" lvl="7" indent="0">
              <a:buNone/>
              <a:defRPr sz="1000"/>
            </a:lvl8pPr>
            <a:lvl9pPr marL="3657600" lvl="8" indent="0">
              <a:buNone/>
              <a:defRPr sz="10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03.02.2025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Title and Picture">
    <p:spTree>
      <p:nvGrpSpPr>
        <p:cNvPr id="1" name="Group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3200"/>
            </a:lvl1pPr>
          </a:lstStyle>
          <a:p>
            <a:r>
              <a:t>Образец заголовка</a:t>
            </a:r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199" cy="4873625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3200"/>
            </a:lvl1pPr>
            <a:lvl2pPr marL="457200" lvl="1" indent="0">
              <a:buNone/>
              <a:defRPr sz="2800"/>
            </a:lvl2pPr>
            <a:lvl3pPr marL="914400" lvl="2" indent="0">
              <a:buNone/>
              <a:defRPr sz="2400"/>
            </a:lvl3pPr>
            <a:lvl4pPr marL="1371600" lvl="3" indent="0">
              <a:buNone/>
              <a:defRPr sz="2000"/>
            </a:lvl4pPr>
            <a:lvl5pPr marL="1828800" lvl="4" indent="0">
              <a:buNone/>
              <a:defRPr sz="2000"/>
            </a:lvl5pPr>
            <a:lvl6pPr marL="2286000" lvl="5" indent="0">
              <a:buNone/>
              <a:defRPr sz="2000"/>
            </a:lvl6pPr>
            <a:lvl7pPr marL="2743200" lvl="6" indent="0">
              <a:buNone/>
              <a:defRPr sz="2000"/>
            </a:lvl7pPr>
            <a:lvl8pPr marL="3200400" lvl="7" indent="0">
              <a:buNone/>
              <a:defRPr sz="2000"/>
            </a:lvl8pPr>
            <a:lvl9pPr marL="3657600" lvl="8" indent="0">
              <a:buNone/>
              <a:defRPr sz="20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600"/>
            </a:lvl1pPr>
            <a:lvl2pPr marL="457200" lvl="1" indent="0">
              <a:buNone/>
              <a:defRPr sz="1400"/>
            </a:lvl2pPr>
            <a:lvl3pPr marL="914400" lvl="2" indent="0">
              <a:buNone/>
              <a:defRPr sz="1200"/>
            </a:lvl3pPr>
            <a:lvl4pPr marL="1371600" lvl="3" indent="0">
              <a:buNone/>
              <a:defRPr sz="1000"/>
            </a:lvl4pPr>
            <a:lvl5pPr marL="1828800" lvl="4" indent="0">
              <a:buNone/>
              <a:defRPr sz="1000"/>
            </a:lvl5pPr>
            <a:lvl6pPr marL="2286000" lvl="5" indent="0">
              <a:buNone/>
              <a:defRPr sz="1000"/>
            </a:lvl6pPr>
            <a:lvl7pPr marL="2743200" lvl="6" indent="0">
              <a:buNone/>
              <a:defRPr sz="1000"/>
            </a:lvl7pPr>
            <a:lvl8pPr marL="3200400" lvl="7" indent="0">
              <a:buNone/>
              <a:defRPr sz="1000"/>
            </a:lvl8pPr>
            <a:lvl9pPr marL="3657600" lvl="8" indent="0">
              <a:buNone/>
              <a:defRPr sz="10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03.02.2025</a:t>
            </a:r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Group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t>Образец заголовка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dt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03.02.2025</a:t>
            </a:r>
          </a:p>
        </p:txBody>
      </p:sp>
      <p:sp>
        <p:nvSpPr>
          <p:cNvPr id="5" name="Shape 5"/>
          <p:cNvSpPr txBox="1">
            <a:spLocks noGrp="1"/>
          </p:cNvSpPr>
          <p:nvPr>
            <p:ph type="ft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sldNum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defPPr/>
      <a:lvl1pPr lvl="0" algn="l">
        <a:lnSpc>
          <a:spcPct val="90000"/>
        </a:lnSpc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marL="228600" lvl="0" indent="-228600" algn="l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lvl="1" indent="-228600" algn="l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marL="0" lvl="0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5752221" y="540585"/>
            <a:ext cx="6346736" cy="2154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135924" y="564723"/>
            <a:ext cx="5555005" cy="2154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135924" y="2803311"/>
            <a:ext cx="5861764" cy="126538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6154483" y="2781869"/>
            <a:ext cx="6135140" cy="403400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68099" y="4111175"/>
            <a:ext cx="6013621" cy="269169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2" name="Shape 82"/>
          <p:cNvSpPr txBox="1"/>
          <p:nvPr/>
        </p:nvSpPr>
        <p:spPr>
          <a:xfrm>
            <a:off x="2363439" y="130418"/>
            <a:ext cx="7641388" cy="3200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449580" algn="ctr">
              <a:lnSpc>
                <a:spcPct val="115000"/>
              </a:lnSpc>
            </a:pPr>
            <a:r>
              <a:rPr sz="1400" b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Муниципальный, городской округ______________________________________________</a:t>
            </a:r>
            <a:endParaRPr sz="1400" b="1">
              <a:solidFill>
                <a:schemeClr val="tx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321276" y="447177"/>
            <a:ext cx="116235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rgbClr r="0" g="0" b="0"/>
          </a:effectRef>
          <a:fontRef idx="none"/>
        </p:style>
      </p:sp>
      <p:sp>
        <p:nvSpPr>
          <p:cNvPr id="84" name="Shape 84"/>
          <p:cNvSpPr txBox="1"/>
          <p:nvPr/>
        </p:nvSpPr>
        <p:spPr>
          <a:xfrm>
            <a:off x="5807968" y="57778"/>
            <a:ext cx="504056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l"/>
            <a:r>
              <a:rPr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Автозаводский 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район, МАОУ «Школа №190»</a:t>
            </a:r>
            <a:endParaRPr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3" name="Table 93"/>
          <p:cNvGraphicFramePr/>
          <p:nvPr>
            <p:extLst>
              <p:ext uri="{D42A27DB-BD31-4B8C-83A1-F6EECF244321}">
                <p14:modId xmlns:p14="http://schemas.microsoft.com/office/powerpoint/2010/main" val="2551894538"/>
              </p:ext>
            </p:extLst>
          </p:nvPr>
        </p:nvGraphicFramePr>
        <p:xfrm>
          <a:off x="708523" y="2844815"/>
          <a:ext cx="5133477" cy="1222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5415"/>
                <a:gridCol w="704533"/>
                <a:gridCol w="676904"/>
                <a:gridCol w="676625"/>
              </a:tblGrid>
              <a:tr h="0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400" i="1" dirty="0" err="1">
                          <a:latin typeface="Times New Roman"/>
                          <a:ea typeface="Times New Roman"/>
                          <a:cs typeface="Times New Roman"/>
                        </a:rPr>
                        <a:t>Педагоги</a:t>
                      </a:r>
                      <a:endParaRPr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946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учителей ФК в школах, всего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 </a:t>
                      </a:r>
                      <a:r>
                        <a:rPr lang="ru-RU" sz="1200" dirty="0" smtClean="0"/>
                        <a:t>3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946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педагогических работников в ШСК, всего</a:t>
                      </a: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200" dirty="0"/>
                        <a:t> </a:t>
                      </a:r>
                      <a:r>
                        <a:rPr lang="ru-RU" sz="1200" dirty="0" smtClean="0"/>
                        <a:t>3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"/>
                          <a:ea typeface="Arial"/>
                          <a:cs typeface="Arial"/>
                        </a:rPr>
                        <a:t>3</a:t>
                      </a:r>
                      <a:endParaRPr lang="ru-RU" sz="1100" dirty="0" smtClean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4" name="Table 94"/>
          <p:cNvGraphicFramePr/>
          <p:nvPr>
            <p:extLst>
              <p:ext uri="{D42A27DB-BD31-4B8C-83A1-F6EECF244321}">
                <p14:modId xmlns:p14="http://schemas.microsoft.com/office/powerpoint/2010/main" val="3687475033"/>
              </p:ext>
            </p:extLst>
          </p:nvPr>
        </p:nvGraphicFramePr>
        <p:xfrm>
          <a:off x="6755663" y="2881325"/>
          <a:ext cx="5377165" cy="3931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4837"/>
                <a:gridCol w="609600"/>
                <a:gridCol w="647700"/>
                <a:gridCol w="525028"/>
              </a:tblGrid>
              <a:tr h="286379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400" i="1" dirty="0" err="1">
                          <a:latin typeface="Times New Roman"/>
                          <a:ea typeface="Times New Roman"/>
                          <a:cs typeface="Times New Roman"/>
                        </a:rPr>
                        <a:t>Обучающиеся</a:t>
                      </a:r>
                      <a:endParaRPr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Arial"/>
                          <a:ea typeface="Arial"/>
                          <a:cs typeface="Arial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5121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/>
                        <a:t>Количество обучающихся в общеобразовательных организациях, всего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1151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1143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 dirty="0"/>
                        <a:t> </a:t>
                      </a:r>
                      <a:r>
                        <a:rPr lang="ru-RU" sz="1100" dirty="0" smtClean="0"/>
                        <a:t>1113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1918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29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34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34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100"/>
                        <a:t>Численность обучающихся, вовлеченных в занятия физической культурой и спортом в рамках  дополнительного образования, всего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900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930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872</a:t>
                      </a:r>
                      <a:r>
                        <a:rPr sz="1100" dirty="0"/>
                        <a:t> 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673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В т.ч. лиц с ОВЗ</a:t>
                      </a: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3</a:t>
                      </a:r>
                      <a:r>
                        <a:rPr sz="1100" dirty="0"/>
                        <a:t> 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6379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100"/>
                        <a:t>Количество спортивно-массовых мероприятий для школьников, проведенных на муниципальном уровне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13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11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13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72393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/>
                        <a:t>Доля школьников, принявших участие в спортивно-массовых мероприятиях, проведенных на муниципальном уровне, от общего количества обучающихся в школе (один ребенок считается один раз)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23%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27%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 dirty="0"/>
                        <a:t> </a:t>
                      </a:r>
                      <a:r>
                        <a:rPr lang="ru-RU" sz="1100" smtClean="0"/>
                        <a:t>29%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6379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/>
                        <a:t>в т.ч. лиц с ОВЗ</a:t>
                      </a:r>
                      <a:endParaRPr sz="11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0</a:t>
                      </a:r>
                      <a:r>
                        <a:rPr sz="1100" dirty="0"/>
                        <a:t> </a:t>
                      </a:r>
                      <a:endParaRPr sz="11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" name="Table 95"/>
          <p:cNvGraphicFramePr/>
          <p:nvPr>
            <p:extLst>
              <p:ext uri="{D42A27DB-BD31-4B8C-83A1-F6EECF244321}">
                <p14:modId xmlns:p14="http://schemas.microsoft.com/office/powerpoint/2010/main" val="3638802539"/>
              </p:ext>
            </p:extLst>
          </p:nvPr>
        </p:nvGraphicFramePr>
        <p:xfrm>
          <a:off x="606957" y="4141011"/>
          <a:ext cx="5339335" cy="2681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2"/>
                <a:gridCol w="609600"/>
                <a:gridCol w="640444"/>
                <a:gridCol w="556049"/>
              </a:tblGrid>
              <a:tr h="273616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400" i="1" dirty="0" err="1">
                          <a:latin typeface="Times New Roman"/>
                          <a:ea typeface="Times New Roman"/>
                          <a:cs typeface="Times New Roman"/>
                        </a:rPr>
                        <a:t>Спортивная</a:t>
                      </a:r>
                      <a:r>
                        <a:rPr sz="1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sz="1400" i="1" dirty="0" err="1">
                          <a:latin typeface="Times New Roman"/>
                          <a:ea typeface="Times New Roman"/>
                          <a:cs typeface="Times New Roman"/>
                        </a:rPr>
                        <a:t>инфраструктура</a:t>
                      </a:r>
                      <a:r>
                        <a:rPr sz="1400" dirty="0"/>
                        <a:t> 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8216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объектов спортивной инфраструктуры, находящихся в оперативном управлении школ (спортивные залы, открытые площадки, лыжные трассы, стадионы, бассейны и т.д.)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1</a:t>
                      </a:r>
                      <a:r>
                        <a:rPr sz="1000" dirty="0"/>
                        <a:t> 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5784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арендуемых/используемых для организации образовательного процесса школ, объектов спортивной инфраструктуры других организаций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0</a:t>
                      </a:r>
                      <a:r>
                        <a:rPr sz="1000" dirty="0"/>
                        <a:t> 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5784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школ, предоставляющих спортивную инфраструктуру другим организациям, организованным группам населения </a:t>
                      </a: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0</a:t>
                      </a:r>
                      <a:r>
                        <a:rPr sz="1000" dirty="0"/>
                        <a:t> 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6" name="Table 96"/>
          <p:cNvGraphicFramePr/>
          <p:nvPr>
            <p:extLst>
              <p:ext uri="{D42A27DB-BD31-4B8C-83A1-F6EECF244321}">
                <p14:modId xmlns:p14="http://schemas.microsoft.com/office/powerpoint/2010/main" val="1253880759"/>
              </p:ext>
            </p:extLst>
          </p:nvPr>
        </p:nvGraphicFramePr>
        <p:xfrm>
          <a:off x="6315741" y="609477"/>
          <a:ext cx="5642245" cy="2041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4774"/>
                <a:gridCol w="699157"/>
                <a:gridCol w="699157"/>
                <a:gridCol w="699157"/>
              </a:tblGrid>
              <a:tr h="330323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400" i="1" dirty="0">
                          <a:latin typeface="Times New Roman"/>
                          <a:ea typeface="Times New Roman"/>
                          <a:cs typeface="Times New Roman"/>
                        </a:rPr>
                        <a:t>ВФСК ГТО</a:t>
                      </a:r>
                      <a:endParaRPr sz="1400" dirty="0"/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>
                          <a:latin typeface="Arial"/>
                          <a:ea typeface="Arial"/>
                          <a:cs typeface="Arial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>
                          <a:latin typeface="Arial"/>
                          <a:ea typeface="Arial"/>
                          <a:cs typeface="Arial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>
                          <a:latin typeface="Arial"/>
                          <a:ea typeface="Arial"/>
                          <a:cs typeface="Arial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4623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/>
                        <a:t>Количество обучающихся, зарегистрированных в автоматизированной информационной системе АИС ГТО  (I-VI ступени - 6-17 лет)</a:t>
                      </a:r>
                      <a:endParaRPr sz="105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583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680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/>
                        <a:t>720</a:t>
                      </a:r>
                      <a:r>
                        <a:rPr sz="1050" dirty="0"/>
                        <a:t> 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3988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/>
                        <a:t>Количество обучающихся 6-17 лет, приступивших к выполнению нормативов испытаний ВФСК ГТО</a:t>
                      </a:r>
                      <a:endParaRPr sz="105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301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400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/>
                        <a:t>603</a:t>
                      </a:r>
                      <a:r>
                        <a:rPr sz="1050" dirty="0"/>
                        <a:t> 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88696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50"/>
                        <a:t>Количество обучающихся 6-17 лет, выполнивших нормативы испытаний ВФСК ГТО</a:t>
                      </a:r>
                      <a:endParaRPr sz="105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/>
                        <a:t>0</a:t>
                      </a:r>
                      <a:r>
                        <a:rPr sz="1050" dirty="0"/>
                        <a:t> </a:t>
                      </a:r>
                      <a:endParaRPr sz="105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7" name="Table 97"/>
          <p:cNvGraphicFramePr/>
          <p:nvPr>
            <p:extLst>
              <p:ext uri="{D42A27DB-BD31-4B8C-83A1-F6EECF244321}">
                <p14:modId xmlns:p14="http://schemas.microsoft.com/office/powerpoint/2010/main" val="2934302318"/>
              </p:ext>
            </p:extLst>
          </p:nvPr>
        </p:nvGraphicFramePr>
        <p:xfrm>
          <a:off x="253556" y="635039"/>
          <a:ext cx="5339335" cy="20003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3242"/>
                <a:gridCol w="609600"/>
                <a:gridCol w="640444"/>
                <a:gridCol w="556049"/>
              </a:tblGrid>
              <a:tr h="0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400" i="1" dirty="0" err="1">
                          <a:latin typeface="Times New Roman"/>
                          <a:ea typeface="Times New Roman"/>
                          <a:cs typeface="Times New Roman"/>
                        </a:rPr>
                        <a:t>Школьные</a:t>
                      </a:r>
                      <a:r>
                        <a:rPr sz="1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sz="1400" i="1" dirty="0" err="1">
                          <a:latin typeface="Times New Roman"/>
                          <a:ea typeface="Times New Roman"/>
                          <a:cs typeface="Times New Roman"/>
                        </a:rPr>
                        <a:t>спортивные</a:t>
                      </a:r>
                      <a:r>
                        <a:rPr sz="1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sz="1400" i="1" dirty="0" err="1">
                          <a:latin typeface="Times New Roman"/>
                          <a:ea typeface="Times New Roman"/>
                          <a:cs typeface="Times New Roman"/>
                        </a:rPr>
                        <a:t>клубы</a:t>
                      </a:r>
                      <a:endParaRPr sz="1400" dirty="0"/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2022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2023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>
                          <a:latin typeface="Arial"/>
                          <a:ea typeface="Arial"/>
                          <a:cs typeface="Arial"/>
                        </a:rPr>
                        <a:t>2024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6356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общеобразовательных организаций </a:t>
                      </a:r>
                    </a:p>
                    <a:p>
                      <a:r>
                        <a:rPr sz="1100">
                          <a:latin typeface="Times New Roman"/>
                          <a:ea typeface="Times New Roman"/>
                          <a:cs typeface="Times New Roman"/>
                        </a:rPr>
                        <a:t>(юр.лица) 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sz="1000" dirty="0"/>
                        <a:t> </a:t>
                      </a:r>
                      <a:r>
                        <a:rPr lang="ru-RU" sz="1000" dirty="0" smtClean="0"/>
                        <a:t>1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91756"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созданных школьных спортивных клубов (ШСК) (в соответствии с Всероссийским реестром ШСК)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1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1</a:t>
                      </a:r>
                      <a:r>
                        <a:rPr sz="1000" dirty="0"/>
                        <a:t> 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35784">
                <a:tc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школ – участниц проектов «Футбол в школе», «Самбо в школу», «Баскетбол в школу» и т.д.</a:t>
                      </a: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Arial"/>
                          <a:ea typeface="Arial"/>
                          <a:cs typeface="Arial"/>
                        </a:rPr>
                        <a:t>0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/>
                      <a:lvl1pPr lvl="0"/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0</a:t>
                      </a:r>
                      <a:r>
                        <a:rPr sz="1000" dirty="0"/>
                        <a:t> </a:t>
                      </a: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63500" marR="63500" marT="63500" marB="635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</a:gradFill>
      </a:fillStyleLst>
      <a:lnStyleLst>
        <a:ln w="635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1905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108</TotalTime>
  <Words>317</Words>
  <Application>Microsoft Office PowerPoint</Application>
  <DocSecurity>0</DocSecurity>
  <PresentationFormat>Произвольный</PresentationFormat>
  <Paragraphs>95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Shcool</dc:creator>
  <cp:lastModifiedBy>RePack by Diakov</cp:lastModifiedBy>
  <cp:revision>6</cp:revision>
  <cp:lastPrinted>2025-02-06T12:47:22Z</cp:lastPrinted>
  <dcterms:created xsi:type="dcterms:W3CDTF">2025-01-24T16:00:12Z</dcterms:created>
  <dcterms:modified xsi:type="dcterms:W3CDTF">2025-02-07T13:26:11Z</dcterms:modified>
</cp:coreProperties>
</file>